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embeddedFontLst>
    <p:embeddedFont>
      <p:font typeface="Play"/>
      <p:regular r:id="rId25"/>
      <p:bold r:id="rId26"/>
    </p:embeddedFont>
    <p:embeddedFont>
      <p:font typeface="Arial Black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hM6L9oG1HUrpb5yst9mFDqzsxR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lay-bold.fntdata"/><Relationship Id="rId25" Type="http://schemas.openxmlformats.org/officeDocument/2006/relationships/font" Target="fonts/Play-regular.fntdata"/><Relationship Id="rId28" Type="http://customschemas.google.com/relationships/presentationmetadata" Target="metadata"/><Relationship Id="rId27" Type="http://schemas.openxmlformats.org/officeDocument/2006/relationships/font" Target="fonts/ArialBlack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2" name="Google Shape;23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" name="Google Shape;8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" name="Google Shape;13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38784"/>
            <a:ext cx="12192000" cy="6935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38784"/>
            <a:ext cx="12192000" cy="6935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38784"/>
            <a:ext cx="12192000" cy="6935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" name="Google Shape;27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9" name="Google Shape;29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5" name="Google Shape;45;p2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6" name="Google Shape;46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3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3" name="Google Shape;5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10" Type="http://schemas.openxmlformats.org/officeDocument/2006/relationships/image" Target="../media/image21.png"/><Relationship Id="rId9" Type="http://schemas.openxmlformats.org/officeDocument/2006/relationships/image" Target="../media/image29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jpg"/><Relationship Id="rId4" Type="http://schemas.openxmlformats.org/officeDocument/2006/relationships/image" Target="../media/image36.jpg"/><Relationship Id="rId5" Type="http://schemas.openxmlformats.org/officeDocument/2006/relationships/image" Target="../media/image3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wearing sunglasses and a black shirt&#10;&#10;AI-generated content may be incorrect." id="72" name="Google Shape;72;p1"/>
          <p:cNvPicPr preferRelativeResize="0"/>
          <p:nvPr/>
        </p:nvPicPr>
        <p:blipFill rotWithShape="1">
          <a:blip r:embed="rId3">
            <a:alphaModFix amt="30000"/>
          </a:blip>
          <a:srcRect b="21915" l="0" r="0" t="0"/>
          <a:stretch/>
        </p:blipFill>
        <p:spPr>
          <a:xfrm>
            <a:off x="0" y="2390616"/>
            <a:ext cx="3894003" cy="45255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1"/>
          <p:cNvGrpSpPr/>
          <p:nvPr/>
        </p:nvGrpSpPr>
        <p:grpSpPr>
          <a:xfrm>
            <a:off x="933542" y="2267599"/>
            <a:ext cx="9220200" cy="2198113"/>
            <a:chOff x="1787691" y="2547808"/>
            <a:chExt cx="7896225" cy="2198113"/>
          </a:xfrm>
        </p:grpSpPr>
        <p:sp>
          <p:nvSpPr>
            <p:cNvPr id="74" name="Google Shape;74;p1"/>
            <p:cNvSpPr txBox="1"/>
            <p:nvPr/>
          </p:nvSpPr>
          <p:spPr>
            <a:xfrm>
              <a:off x="1787691" y="2547808"/>
              <a:ext cx="7896225" cy="1569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0" lang="en-US" sz="4800" u="none" cap="none" strike="noStrike">
                  <a:solidFill>
                    <a:srgbClr val="C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O</a:t>
              </a:r>
              <a:r>
                <a:rPr b="1" i="0" lang="en-US" sz="4800" u="none" cap="none" strike="noStrike">
                  <a:solidFill>
                    <a:srgbClr val="D8D8D8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ptica</a:t>
              </a:r>
              <a:r>
                <a:rPr b="1" i="0" lang="en-US" sz="4800" u="none" cap="none" strike="noStrike">
                  <a:solidFill>
                    <a:srgbClr val="C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 E</a:t>
              </a:r>
              <a:r>
                <a:rPr b="1" i="0" lang="en-US" sz="4800" u="none" cap="none" strike="noStrike">
                  <a:solidFill>
                    <a:srgbClr val="D8D8D8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yeglasses</a:t>
              </a:r>
              <a:r>
                <a:rPr b="1" i="0" lang="en-US" sz="4800" u="none" cap="none" strike="noStrike">
                  <a:solidFill>
                    <a:srgbClr val="C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0" lang="en-US" sz="4800" u="none" cap="none" strike="noStrike">
                  <a:solidFill>
                    <a:srgbClr val="C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E</a:t>
              </a:r>
              <a:r>
                <a:rPr b="1" i="0" lang="en-US" sz="4800" u="none" cap="none" strike="noStrike">
                  <a:solidFill>
                    <a:srgbClr val="D8D8D8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-Commerce</a:t>
              </a:r>
              <a:r>
                <a:rPr b="1" i="0" lang="en-US" sz="4800" u="none" cap="none" strike="noStrike">
                  <a:solidFill>
                    <a:srgbClr val="C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 W</a:t>
              </a:r>
              <a:r>
                <a:rPr b="1" i="0" lang="en-US" sz="4800" u="none" cap="none" strike="noStrike">
                  <a:solidFill>
                    <a:srgbClr val="D8D8D8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ebsite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A logo with white glasses&#10;&#10;AI-generated content may be incorrect." id="75" name="Google Shape;75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10366" y="4117468"/>
              <a:ext cx="1176749" cy="6284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" name="Google Shape;76;p1"/>
          <p:cNvSpPr txBox="1"/>
          <p:nvPr/>
        </p:nvSpPr>
        <p:spPr>
          <a:xfrm>
            <a:off x="9910671" y="5910482"/>
            <a:ext cx="160972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April 16, 2025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"/>
          <p:cNvSpPr txBox="1"/>
          <p:nvPr/>
        </p:nvSpPr>
        <p:spPr>
          <a:xfrm>
            <a:off x="10791000" y="6516000"/>
            <a:ext cx="140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PE075DS (13)</a:t>
            </a:r>
            <a:endParaRPr b="0" i="0" sz="1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/>
          <p:nvPr/>
        </p:nvSpPr>
        <p:spPr>
          <a:xfrm>
            <a:off x="194032" y="1818042"/>
            <a:ext cx="11803936" cy="483616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0"/>
          <p:cNvSpPr txBox="1"/>
          <p:nvPr/>
        </p:nvSpPr>
        <p:spPr>
          <a:xfrm>
            <a:off x="1075898" y="361662"/>
            <a:ext cx="10664998" cy="1323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W</a:t>
            </a:r>
            <a:r>
              <a:rPr b="0" i="0" lang="en-US" sz="4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ireframe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L</a:t>
            </a:r>
            <a:r>
              <a:rPr b="0" i="0" lang="en-US" sz="4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ow </a:t>
            </a:r>
            <a:r>
              <a:rPr b="0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F</a:t>
            </a:r>
            <a:r>
              <a:rPr b="0" i="0" lang="en-US" sz="4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idelity </a:t>
            </a:r>
            <a:r>
              <a:rPr b="0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P</a:t>
            </a:r>
            <a:r>
              <a:rPr b="0" i="0" lang="en-US" sz="4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rototyping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472" y="2032287"/>
            <a:ext cx="11803936" cy="4407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"/>
          <p:cNvSpPr txBox="1"/>
          <p:nvPr/>
        </p:nvSpPr>
        <p:spPr>
          <a:xfrm>
            <a:off x="1075898" y="361662"/>
            <a:ext cx="559583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C</a:t>
            </a:r>
            <a:r>
              <a:rPr b="0" i="0" lang="en-US" sz="4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olor</a:t>
            </a:r>
            <a:r>
              <a:rPr b="0" i="0" lang="en-US" sz="4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0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P</a:t>
            </a:r>
            <a:r>
              <a:rPr b="0" i="0" lang="en-US" sz="4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alette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olor chart&#10;&#10;AI-generated content may be incorrect." id="163" name="Google Shape;163;p11"/>
          <p:cNvPicPr preferRelativeResize="0"/>
          <p:nvPr/>
        </p:nvPicPr>
        <p:blipFill rotWithShape="1">
          <a:blip r:embed="rId3">
            <a:alphaModFix/>
          </a:blip>
          <a:srcRect b="6954" l="0" r="0" t="0"/>
          <a:stretch/>
        </p:blipFill>
        <p:spPr>
          <a:xfrm>
            <a:off x="6144472" y="1925782"/>
            <a:ext cx="5762469" cy="40211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1"/>
          <p:cNvGrpSpPr/>
          <p:nvPr/>
        </p:nvGrpSpPr>
        <p:grpSpPr>
          <a:xfrm>
            <a:off x="430144" y="1925782"/>
            <a:ext cx="5727030" cy="4021186"/>
            <a:chOff x="430144" y="1925782"/>
            <a:chExt cx="5727030" cy="4021186"/>
          </a:xfrm>
        </p:grpSpPr>
        <p:sp>
          <p:nvSpPr>
            <p:cNvPr id="165" name="Google Shape;165;p11"/>
            <p:cNvSpPr/>
            <p:nvPr/>
          </p:nvSpPr>
          <p:spPr>
            <a:xfrm>
              <a:off x="430144" y="1925782"/>
              <a:ext cx="5727030" cy="4021186"/>
            </a:xfrm>
            <a:prstGeom prst="rect">
              <a:avLst/>
            </a:prstGeom>
            <a:solidFill>
              <a:srgbClr val="21252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6" name="Google Shape;166;p11"/>
            <p:cNvPicPr preferRelativeResize="0"/>
            <p:nvPr/>
          </p:nvPicPr>
          <p:blipFill rotWithShape="1">
            <a:blip r:embed="rId4">
              <a:alphaModFix/>
            </a:blip>
            <a:srcRect b="0" l="0" r="1135" t="0"/>
            <a:stretch/>
          </p:blipFill>
          <p:spPr>
            <a:xfrm>
              <a:off x="658298" y="2436941"/>
              <a:ext cx="5270722" cy="29988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"/>
          <p:cNvSpPr txBox="1"/>
          <p:nvPr/>
        </p:nvSpPr>
        <p:spPr>
          <a:xfrm>
            <a:off x="1075898" y="361662"/>
            <a:ext cx="1074202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T</a:t>
            </a:r>
            <a:r>
              <a:rPr b="0" i="0" lang="en-US" sz="4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ypography</a:t>
            </a:r>
            <a:r>
              <a:rPr b="0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 S</a:t>
            </a:r>
            <a:r>
              <a:rPr b="0" i="0" lang="en-US" sz="4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tyle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" name="Google Shape;172;p12"/>
          <p:cNvGrpSpPr/>
          <p:nvPr/>
        </p:nvGrpSpPr>
        <p:grpSpPr>
          <a:xfrm>
            <a:off x="802639" y="1592831"/>
            <a:ext cx="10911840" cy="5095563"/>
            <a:chOff x="802640" y="1592831"/>
            <a:chExt cx="10911840" cy="5095563"/>
          </a:xfrm>
        </p:grpSpPr>
        <p:pic>
          <p:nvPicPr>
            <p:cNvPr descr="This may contain: an airplane is flying in the dark sky" id="173" name="Google Shape;173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3710778" y="-1315308"/>
              <a:ext cx="5095563" cy="10911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9273" y="1731646"/>
              <a:ext cx="10687214" cy="48345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"/>
          <p:cNvSpPr txBox="1"/>
          <p:nvPr/>
        </p:nvSpPr>
        <p:spPr>
          <a:xfrm>
            <a:off x="1075898" y="361662"/>
            <a:ext cx="1074202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R</a:t>
            </a:r>
            <a:r>
              <a:rPr b="0" i="0" lang="en-US" sz="4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esponsive</a:t>
            </a:r>
            <a:r>
              <a:rPr b="0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 D</a:t>
            </a:r>
            <a:r>
              <a:rPr b="0" i="0" lang="en-US" sz="4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esign</a:t>
            </a:r>
            <a:r>
              <a:rPr b="0" i="0" lang="en-US" sz="4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5575" y="4000500"/>
            <a:ext cx="988259" cy="1947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492" y="1838325"/>
            <a:ext cx="6360639" cy="4135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7473313" y="3105848"/>
            <a:ext cx="2369419" cy="325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9243" y="1263345"/>
            <a:ext cx="9789220" cy="5608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3489" y="1256592"/>
            <a:ext cx="9797121" cy="207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4"/>
          <p:cNvPicPr preferRelativeResize="0"/>
          <p:nvPr/>
        </p:nvPicPr>
        <p:blipFill rotWithShape="1">
          <a:blip r:embed="rId5">
            <a:alphaModFix/>
          </a:blip>
          <a:srcRect b="96222" l="0" r="1147" t="0"/>
          <a:stretch/>
        </p:blipFill>
        <p:spPr>
          <a:xfrm>
            <a:off x="1191846" y="1268155"/>
            <a:ext cx="9800492" cy="210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4"/>
          <p:cNvPicPr preferRelativeResize="0"/>
          <p:nvPr/>
        </p:nvPicPr>
        <p:blipFill rotWithShape="1">
          <a:blip r:embed="rId6">
            <a:alphaModFix/>
          </a:blip>
          <a:srcRect b="89559" l="0" r="1081" t="3570"/>
          <a:stretch/>
        </p:blipFill>
        <p:spPr>
          <a:xfrm>
            <a:off x="1196140" y="1465417"/>
            <a:ext cx="9800491" cy="382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4"/>
          <p:cNvPicPr preferRelativeResize="0"/>
          <p:nvPr/>
        </p:nvPicPr>
        <p:blipFill rotWithShape="1">
          <a:blip r:embed="rId6">
            <a:alphaModFix/>
          </a:blip>
          <a:srcRect b="68804" l="0" r="1081" t="10865"/>
          <a:stretch/>
        </p:blipFill>
        <p:spPr>
          <a:xfrm>
            <a:off x="1189045" y="1874703"/>
            <a:ext cx="9800492" cy="1133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4"/>
          <p:cNvPicPr preferRelativeResize="0"/>
          <p:nvPr/>
        </p:nvPicPr>
        <p:blipFill rotWithShape="1">
          <a:blip r:embed="rId7">
            <a:alphaModFix/>
          </a:blip>
          <a:srcRect b="1823" l="778" r="4290" t="1716"/>
          <a:stretch/>
        </p:blipFill>
        <p:spPr>
          <a:xfrm>
            <a:off x="1166100" y="1827150"/>
            <a:ext cx="9832575" cy="12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4"/>
          <p:cNvPicPr preferRelativeResize="0"/>
          <p:nvPr/>
        </p:nvPicPr>
        <p:blipFill rotWithShape="1">
          <a:blip r:embed="rId8">
            <a:alphaModFix/>
          </a:blip>
          <a:srcRect b="46233" l="2127" r="3749" t="35563"/>
          <a:stretch/>
        </p:blipFill>
        <p:spPr>
          <a:xfrm>
            <a:off x="1406768" y="3262264"/>
            <a:ext cx="9337431" cy="10158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14"/>
          <p:cNvGrpSpPr/>
          <p:nvPr/>
        </p:nvGrpSpPr>
        <p:grpSpPr>
          <a:xfrm>
            <a:off x="1198175" y="4468067"/>
            <a:ext cx="9800491" cy="2413889"/>
            <a:chOff x="1195755" y="4500563"/>
            <a:chExt cx="9800491" cy="2371725"/>
          </a:xfrm>
        </p:grpSpPr>
        <p:pic>
          <p:nvPicPr>
            <p:cNvPr id="195" name="Google Shape;195;p14"/>
            <p:cNvPicPr preferRelativeResize="0"/>
            <p:nvPr/>
          </p:nvPicPr>
          <p:blipFill rotWithShape="1">
            <a:blip r:embed="rId9">
              <a:alphaModFix/>
            </a:blip>
            <a:srcRect b="26144" l="0" r="0" t="32224"/>
            <a:stretch/>
          </p:blipFill>
          <p:spPr>
            <a:xfrm>
              <a:off x="1195755" y="4500563"/>
              <a:ext cx="9800491" cy="2371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14"/>
            <p:cNvSpPr/>
            <p:nvPr/>
          </p:nvSpPr>
          <p:spPr>
            <a:xfrm>
              <a:off x="4513385" y="4771292"/>
              <a:ext cx="1477107" cy="1652954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6201508" y="4753751"/>
              <a:ext cx="1477107" cy="1652954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7889631" y="4753751"/>
              <a:ext cx="1477107" cy="1652954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2825262" y="4771292"/>
              <a:ext cx="1477107" cy="2086708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" name="Google Shape;200;p14"/>
          <p:cNvSpPr/>
          <p:nvPr/>
        </p:nvSpPr>
        <p:spPr>
          <a:xfrm>
            <a:off x="4498145" y="6717792"/>
            <a:ext cx="1477107" cy="134428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4"/>
          <p:cNvSpPr/>
          <p:nvPr/>
        </p:nvSpPr>
        <p:spPr>
          <a:xfrm>
            <a:off x="6216750" y="6717792"/>
            <a:ext cx="1477107" cy="134428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4"/>
          <p:cNvSpPr/>
          <p:nvPr/>
        </p:nvSpPr>
        <p:spPr>
          <a:xfrm>
            <a:off x="7873197" y="6717627"/>
            <a:ext cx="1477107" cy="134428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14"/>
          <p:cNvPicPr preferRelativeResize="0"/>
          <p:nvPr/>
        </p:nvPicPr>
        <p:blipFill rotWithShape="1">
          <a:blip r:embed="rId8">
            <a:alphaModFix/>
          </a:blip>
          <a:srcRect b="24180" l="67729" r="17380" t="62103"/>
          <a:stretch/>
        </p:blipFill>
        <p:spPr>
          <a:xfrm>
            <a:off x="7947900" y="4816557"/>
            <a:ext cx="1334665" cy="69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4"/>
          <p:cNvPicPr preferRelativeResize="0"/>
          <p:nvPr/>
        </p:nvPicPr>
        <p:blipFill rotWithShape="1">
          <a:blip r:embed="rId8">
            <a:alphaModFix/>
          </a:blip>
          <a:srcRect b="24116" l="50231" r="34757" t="63073"/>
          <a:stretch/>
        </p:blipFill>
        <p:spPr>
          <a:xfrm>
            <a:off x="6210079" y="4842545"/>
            <a:ext cx="1386685" cy="6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4"/>
          <p:cNvPicPr preferRelativeResize="0"/>
          <p:nvPr/>
        </p:nvPicPr>
        <p:blipFill rotWithShape="1">
          <a:blip r:embed="rId8">
            <a:alphaModFix/>
          </a:blip>
          <a:srcRect b="24215" l="33516" r="51749" t="63044"/>
          <a:stretch/>
        </p:blipFill>
        <p:spPr>
          <a:xfrm>
            <a:off x="4572150" y="4843114"/>
            <a:ext cx="1367317" cy="66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4"/>
          <p:cNvPicPr preferRelativeResize="0"/>
          <p:nvPr/>
        </p:nvPicPr>
        <p:blipFill rotWithShape="1">
          <a:blip r:embed="rId10">
            <a:alphaModFix/>
          </a:blip>
          <a:srcRect b="68023" l="-676" r="1470" t="9204"/>
          <a:stretch/>
        </p:blipFill>
        <p:spPr>
          <a:xfrm>
            <a:off x="1117680" y="1803107"/>
            <a:ext cx="9858082" cy="1272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4"/>
          <p:cNvPicPr preferRelativeResize="0"/>
          <p:nvPr/>
        </p:nvPicPr>
        <p:blipFill rotWithShape="1">
          <a:blip r:embed="rId8">
            <a:alphaModFix/>
          </a:blip>
          <a:srcRect b="26679" l="16177" r="69730" t="61614"/>
          <a:stretch/>
        </p:blipFill>
        <p:spPr>
          <a:xfrm>
            <a:off x="2867192" y="4810113"/>
            <a:ext cx="1398086" cy="65985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4"/>
          <p:cNvSpPr txBox="1"/>
          <p:nvPr/>
        </p:nvSpPr>
        <p:spPr>
          <a:xfrm>
            <a:off x="1075898" y="361662"/>
            <a:ext cx="1074202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H</a:t>
            </a:r>
            <a:r>
              <a:rPr b="0" i="0" lang="en-US" sz="4000" u="none" cap="none" strike="noStrike">
                <a:solidFill>
                  <a:srgbClr val="BFBFBF"/>
                </a:solidFill>
                <a:latin typeface="Arial Black"/>
                <a:ea typeface="Arial Black"/>
                <a:cs typeface="Arial Black"/>
                <a:sym typeface="Arial Black"/>
              </a:rPr>
              <a:t>igh </a:t>
            </a:r>
            <a:r>
              <a:rPr b="0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F</a:t>
            </a:r>
            <a:r>
              <a:rPr b="0" i="0" lang="en-US" sz="4000" u="none" cap="none" strike="noStrike">
                <a:solidFill>
                  <a:srgbClr val="BFBFBF"/>
                </a:solidFill>
                <a:latin typeface="Arial Black"/>
                <a:ea typeface="Arial Black"/>
                <a:cs typeface="Arial Black"/>
                <a:sym typeface="Arial Black"/>
              </a:rPr>
              <a:t>idelity</a:t>
            </a:r>
            <a:r>
              <a:rPr b="0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 P</a:t>
            </a:r>
            <a:r>
              <a:rPr b="0" i="0" lang="en-US" sz="4000" u="none" cap="none" strike="noStrike">
                <a:solidFill>
                  <a:srgbClr val="BFBFBF"/>
                </a:solidFill>
                <a:latin typeface="Arial Black"/>
                <a:ea typeface="Arial Black"/>
                <a:cs typeface="Arial Black"/>
                <a:sym typeface="Arial Black"/>
              </a:rPr>
              <a:t>rototyping</a:t>
            </a:r>
            <a:r>
              <a:rPr b="0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0" i="0" lang="en-US" sz="4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14"/>
          <p:cNvPicPr preferRelativeResize="0"/>
          <p:nvPr/>
        </p:nvPicPr>
        <p:blipFill rotWithShape="1">
          <a:blip r:embed="rId8">
            <a:alphaModFix/>
          </a:blip>
          <a:srcRect b="68257" l="0" r="1209" t="9783"/>
          <a:stretch/>
        </p:blipFill>
        <p:spPr>
          <a:xfrm>
            <a:off x="1166107" y="1844042"/>
            <a:ext cx="9800491" cy="1225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5"/>
          <p:cNvPicPr preferRelativeResize="0"/>
          <p:nvPr/>
        </p:nvPicPr>
        <p:blipFill rotWithShape="1">
          <a:blip r:embed="rId3">
            <a:alphaModFix/>
          </a:blip>
          <a:srcRect b="0" l="0" r="1209" t="0"/>
          <a:stretch/>
        </p:blipFill>
        <p:spPr>
          <a:xfrm>
            <a:off x="1195754" y="1277772"/>
            <a:ext cx="9800492" cy="558022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5"/>
          <p:cNvSpPr txBox="1"/>
          <p:nvPr/>
        </p:nvSpPr>
        <p:spPr>
          <a:xfrm>
            <a:off x="1075898" y="361662"/>
            <a:ext cx="1074202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D</a:t>
            </a:r>
            <a:r>
              <a:rPr b="0" i="0" lang="en-US" sz="4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emo</a:t>
            </a:r>
            <a:r>
              <a:rPr b="0" i="0" lang="en-US" sz="4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/>
          <p:nvPr/>
        </p:nvSpPr>
        <p:spPr>
          <a:xfrm>
            <a:off x="1075898" y="361662"/>
            <a:ext cx="889937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T</a:t>
            </a:r>
            <a:r>
              <a:rPr b="0" i="0" lang="en-US" sz="40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esting </a:t>
            </a:r>
            <a:r>
              <a:rPr b="0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A</a:t>
            </a:r>
            <a:r>
              <a:rPr b="0" i="0" lang="en-US" sz="40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nd </a:t>
            </a:r>
            <a:r>
              <a:rPr b="0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R</a:t>
            </a:r>
            <a:r>
              <a:rPr b="0" i="0" lang="en-US" sz="40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efinement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6"/>
          <p:cNvSpPr txBox="1"/>
          <p:nvPr/>
        </p:nvSpPr>
        <p:spPr>
          <a:xfrm>
            <a:off x="1080654" y="2202873"/>
            <a:ext cx="10155381" cy="4062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∙"/>
            </a:pPr>
            <a:r>
              <a:rPr b="0" i="0" lang="en-US" sz="20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Unit Test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∙"/>
            </a:pPr>
            <a:r>
              <a:rPr b="0" i="0" lang="en-US" sz="20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Functional Test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∙"/>
            </a:pPr>
            <a:r>
              <a:rPr b="0" i="0" lang="en-US" sz="20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User Acceptance Test (UAT)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∙"/>
            </a:pPr>
            <a:r>
              <a:rPr b="0" i="0" lang="en-US" sz="20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Responsiveness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∙"/>
            </a:pPr>
            <a:r>
              <a:rPr b="0" i="0" lang="en-US" sz="20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Feedback and Issue Reporting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∙"/>
            </a:pPr>
            <a:r>
              <a:rPr b="0" i="0" lang="en-US" sz="20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Refinement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Noto Sans Symbols"/>
              <a:buChar char="∙"/>
            </a:pPr>
            <a:r>
              <a:rPr b="0" i="0" lang="en-US" sz="2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System Integration Testing (SIT)</a:t>
            </a:r>
            <a:endParaRPr b="0" i="0" sz="2000" u="none" cap="none" strike="noStrike">
              <a:solidFill>
                <a:srgbClr val="D8D8D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22" name="Google Shape;222;p16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8916273" y="1544699"/>
            <a:ext cx="3285070" cy="4714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is may contain: a man wearing glasses and a beanie in the dark" id="227" name="Google Shape;227;p17"/>
          <p:cNvPicPr preferRelativeResize="0"/>
          <p:nvPr/>
        </p:nvPicPr>
        <p:blipFill rotWithShape="1">
          <a:blip r:embed="rId3">
            <a:alphaModFix amt="35000"/>
          </a:blip>
          <a:srcRect b="0" l="0" r="17764" t="16114"/>
          <a:stretch/>
        </p:blipFill>
        <p:spPr>
          <a:xfrm>
            <a:off x="8807679" y="1685101"/>
            <a:ext cx="3384321" cy="51728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7"/>
          <p:cNvSpPr txBox="1"/>
          <p:nvPr/>
        </p:nvSpPr>
        <p:spPr>
          <a:xfrm>
            <a:off x="1080654" y="2175163"/>
            <a:ext cx="10155381" cy="3266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Noto Sans Symbols"/>
              <a:buChar char="∙"/>
            </a:pPr>
            <a:r>
              <a:rPr b="0" i="0" lang="en-US" sz="2000" u="sng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Teamwork</a:t>
            </a:r>
            <a:r>
              <a:rPr b="0" i="0" lang="en-US" sz="2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: </a:t>
            </a:r>
            <a:r>
              <a:rPr b="0" i="0" lang="en-US" sz="2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Enhanced collaboration and communication skills.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Noto Sans Symbols"/>
              <a:buChar char="∙"/>
            </a:pPr>
            <a:r>
              <a:rPr b="1" i="0" lang="en-US" sz="2000" u="sng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Research Skills</a:t>
            </a:r>
            <a:r>
              <a:rPr b="1" i="0" lang="en-US" sz="2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2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Improved market research abilities to inform design choices.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Noto Sans Symbols"/>
              <a:buChar char="∙"/>
            </a:pPr>
            <a:r>
              <a:rPr b="1" i="0" lang="en-US" sz="2000" u="sng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Technical Skills</a:t>
            </a:r>
            <a:r>
              <a:rPr b="0" i="0" lang="en-US" sz="2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: Gained proficiency in web development and eCommerce technologies.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Noto Sans Symbols"/>
              <a:buChar char="∙"/>
            </a:pPr>
            <a:r>
              <a:rPr b="1" i="0" lang="en-US" sz="2000" u="sng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User Experience Focus</a:t>
            </a:r>
            <a:r>
              <a:rPr b="0" i="0" lang="en-US" sz="2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: Emphasized the importance of an interactive, user-friendly interface.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7"/>
          <p:cNvSpPr txBox="1"/>
          <p:nvPr/>
        </p:nvSpPr>
        <p:spPr>
          <a:xfrm>
            <a:off x="1075898" y="361662"/>
            <a:ext cx="9056061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L</a:t>
            </a:r>
            <a:r>
              <a:rPr b="0" i="0" lang="en-US" sz="40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earnings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lt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075898" y="361662"/>
            <a:ext cx="870541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C</a:t>
            </a:r>
            <a:r>
              <a:rPr b="0" i="0" lang="en-US" sz="40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onclusion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light shining on a black background&#10;&#10;AI-generated content may be incorrect." id="235" name="Google Shape;23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6778769" y="324220"/>
            <a:ext cx="38576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8"/>
          <p:cNvSpPr txBox="1"/>
          <p:nvPr/>
        </p:nvSpPr>
        <p:spPr>
          <a:xfrm>
            <a:off x="1080654" y="2202873"/>
            <a:ext cx="10155381" cy="38318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Noto Sans Symbols"/>
              <a:buChar char="∙"/>
            </a:pPr>
            <a:r>
              <a:rPr b="0" i="0" lang="en-US" sz="2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The "Optica" Eyeglasses online store project successfully created a responsive and user-friendly eCommerce website.</a:t>
            </a:r>
            <a:endParaRPr b="0" i="0" sz="2000" u="none" cap="none" strike="noStrike">
              <a:solidFill>
                <a:srgbClr val="D8D8D8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Noto Sans Symbols"/>
              <a:buChar char="∙"/>
            </a:pPr>
            <a:r>
              <a:rPr b="0" i="0" lang="en-US" sz="2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The team effectively differentiated the site from existing competitors through unique design and features.</a:t>
            </a:r>
            <a:endParaRPr b="0" i="0" sz="2000" u="none" cap="none" strike="noStrike">
              <a:solidFill>
                <a:srgbClr val="D8D8D8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Noto Sans Symbols"/>
              <a:buChar char="∙"/>
            </a:pPr>
            <a:r>
              <a:rPr b="0" i="0" lang="en-US" sz="2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The project highlighted the importance of thorough research and collaboration in achieving project goals.</a:t>
            </a:r>
            <a:endParaRPr b="0" i="0" sz="2000" u="none" cap="none" strike="noStrike">
              <a:solidFill>
                <a:srgbClr val="D8D8D8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/>
        </p:nvSpPr>
        <p:spPr>
          <a:xfrm>
            <a:off x="1075898" y="361662"/>
            <a:ext cx="443552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T</a:t>
            </a:r>
            <a:r>
              <a:rPr b="1" i="0" lang="en-US" sz="4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he</a:t>
            </a:r>
            <a:r>
              <a:rPr b="1" i="0" lang="en-US" sz="4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1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T</a:t>
            </a:r>
            <a:r>
              <a:rPr b="1" i="0" lang="en-US" sz="4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2" name="Google Shape;242;p19"/>
          <p:cNvGrpSpPr/>
          <p:nvPr/>
        </p:nvGrpSpPr>
        <p:grpSpPr>
          <a:xfrm>
            <a:off x="66675" y="1653126"/>
            <a:ext cx="12096567" cy="5204874"/>
            <a:chOff x="57332" y="1462541"/>
            <a:chExt cx="12096567" cy="5231766"/>
          </a:xfrm>
        </p:grpSpPr>
        <p:grpSp>
          <p:nvGrpSpPr>
            <p:cNvPr id="243" name="Google Shape;243;p19"/>
            <p:cNvGrpSpPr/>
            <p:nvPr/>
          </p:nvGrpSpPr>
          <p:grpSpPr>
            <a:xfrm>
              <a:off x="57332" y="1462541"/>
              <a:ext cx="12096567" cy="5231766"/>
              <a:chOff x="57332" y="1462541"/>
              <a:chExt cx="12096567" cy="5231766"/>
            </a:xfrm>
          </p:grpSpPr>
          <p:grpSp>
            <p:nvGrpSpPr>
              <p:cNvPr id="244" name="Google Shape;244;p19"/>
              <p:cNvGrpSpPr/>
              <p:nvPr/>
            </p:nvGrpSpPr>
            <p:grpSpPr>
              <a:xfrm>
                <a:off x="57332" y="1462541"/>
                <a:ext cx="12096567" cy="5231766"/>
                <a:chOff x="594124" y="2149173"/>
                <a:chExt cx="10838827" cy="4286423"/>
              </a:xfrm>
            </p:grpSpPr>
            <p:pic>
              <p:nvPicPr>
                <p:cNvPr descr="This may contain: a man standing in front of a window with the silhouette of a person behind him" id="245" name="Google Shape;245;p19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4921649" y="2164862"/>
                  <a:ext cx="2186354" cy="42707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This may contain: two black and white images with the same person holding a light" id="246" name="Google Shape;246;p1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7073864" y="2149173"/>
                  <a:ext cx="4359087" cy="427073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This may contain: two black and white silhouettes of the same person standing in front of a building" id="247" name="Google Shape;247;p19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594124" y="2162714"/>
                  <a:ext cx="4327525" cy="42728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descr="This may contain: two black and white silhouettes of the same person standing in front of a building" id="248" name="Google Shape;248;p19"/>
              <p:cNvPicPr preferRelativeResize="0"/>
              <p:nvPr/>
            </p:nvPicPr>
            <p:blipFill rotWithShape="1">
              <a:blip r:embed="rId5">
                <a:alphaModFix/>
              </a:blip>
              <a:srcRect b="13319" l="-2879" r="2878" t="77643"/>
              <a:stretch/>
            </p:blipFill>
            <p:spPr>
              <a:xfrm>
                <a:off x="238106" y="5956300"/>
                <a:ext cx="4852511" cy="482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his may contain: two black and white silhouettes of the same person standing in front of a building" id="249" name="Google Shape;249;p19"/>
              <p:cNvPicPr preferRelativeResize="0"/>
              <p:nvPr/>
            </p:nvPicPr>
            <p:blipFill rotWithShape="1">
              <a:blip r:embed="rId5">
                <a:alphaModFix/>
              </a:blip>
              <a:srcRect b="13319" l="-2879" r="2878" t="77643"/>
              <a:stretch/>
            </p:blipFill>
            <p:spPr>
              <a:xfrm>
                <a:off x="4896803" y="5956300"/>
                <a:ext cx="4852511" cy="482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his may contain: two black and white silhouettes of the same person standing in front of a building" id="250" name="Google Shape;250;p19"/>
              <p:cNvPicPr preferRelativeResize="0"/>
              <p:nvPr/>
            </p:nvPicPr>
            <p:blipFill rotWithShape="1">
              <a:blip r:embed="rId5">
                <a:alphaModFix/>
              </a:blip>
              <a:srcRect b="13319" l="-2879" r="2878" t="77643"/>
              <a:stretch/>
            </p:blipFill>
            <p:spPr>
              <a:xfrm>
                <a:off x="7059710" y="6047934"/>
                <a:ext cx="4852511" cy="4713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51" name="Google Shape;251;p19"/>
            <p:cNvSpPr txBox="1"/>
            <p:nvPr/>
          </p:nvSpPr>
          <p:spPr>
            <a:xfrm>
              <a:off x="468599" y="5524110"/>
              <a:ext cx="14616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AEAEAE"/>
                  </a:solidFill>
                  <a:latin typeface="Arial"/>
                  <a:ea typeface="Arial"/>
                  <a:cs typeface="Arial"/>
                  <a:sym typeface="Arial"/>
                </a:rPr>
                <a:t>LO Ka Man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9"/>
            <p:cNvSpPr txBox="1"/>
            <p:nvPr/>
          </p:nvSpPr>
          <p:spPr>
            <a:xfrm>
              <a:off x="2538437" y="5524112"/>
              <a:ext cx="2286868" cy="2783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AEAEAE"/>
                  </a:solidFill>
                  <a:latin typeface="Arial"/>
                  <a:ea typeface="Arial"/>
                  <a:cs typeface="Arial"/>
                  <a:sym typeface="Arial"/>
                </a:rPr>
                <a:t>HEUNG Chee Leung, Ivan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5393462" y="5534096"/>
              <a:ext cx="14616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AEAEAE"/>
                  </a:solidFill>
                  <a:latin typeface="Arial"/>
                  <a:ea typeface="Arial"/>
                  <a:cs typeface="Arial"/>
                  <a:sym typeface="Arial"/>
                </a:rPr>
                <a:t>LAM Tai Yuen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9"/>
            <p:cNvSpPr txBox="1"/>
            <p:nvPr/>
          </p:nvSpPr>
          <p:spPr>
            <a:xfrm>
              <a:off x="7808088" y="5534096"/>
              <a:ext cx="14616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AEAEAE"/>
                  </a:solidFill>
                  <a:latin typeface="Arial"/>
                  <a:ea typeface="Arial"/>
                  <a:cs typeface="Arial"/>
                  <a:sym typeface="Arial"/>
                </a:rPr>
                <a:t>TSAN Siu For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9"/>
            <p:cNvSpPr txBox="1"/>
            <p:nvPr/>
          </p:nvSpPr>
          <p:spPr>
            <a:xfrm>
              <a:off x="10366032" y="5526974"/>
              <a:ext cx="14616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AEAEAE"/>
                  </a:solidFill>
                  <a:latin typeface="Arial"/>
                  <a:ea typeface="Arial"/>
                  <a:cs typeface="Arial"/>
                  <a:sym typeface="Arial"/>
                </a:rPr>
                <a:t>CHAN Chun Hei</a:t>
              </a:r>
              <a:endParaRPr b="0" i="0" sz="1200" u="none" cap="none" strike="noStrike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1075898" y="361662"/>
            <a:ext cx="742040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P</a:t>
            </a:r>
            <a:r>
              <a:rPr b="1" i="0" lang="en-US" sz="4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roject </a:t>
            </a:r>
            <a:r>
              <a:rPr b="1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R</a:t>
            </a:r>
            <a:r>
              <a:rPr b="1" i="0" lang="en-US" sz="4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equirements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air of sunglasses on a black surface&#10;&#10;AI-generated content may be incorrect." id="83" name="Google Shape;83;p2"/>
          <p:cNvPicPr preferRelativeResize="0"/>
          <p:nvPr/>
        </p:nvPicPr>
        <p:blipFill rotWithShape="1">
          <a:blip r:embed="rId3">
            <a:alphaModFix/>
          </a:blip>
          <a:srcRect b="24046" l="-3803" r="9068" t="20265"/>
          <a:stretch/>
        </p:blipFill>
        <p:spPr>
          <a:xfrm>
            <a:off x="9105691" y="3835902"/>
            <a:ext cx="3086309" cy="302209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"/>
          <p:cNvSpPr txBox="1"/>
          <p:nvPr/>
        </p:nvSpPr>
        <p:spPr>
          <a:xfrm>
            <a:off x="863780" y="2017921"/>
            <a:ext cx="10742030" cy="3891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Plan, design, and develop a business website with 15 or more pages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Implement front-end functions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Connect all data to the server for database access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Use application technologies: HTML, CSS, and JavaScript for functionality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0"/>
          <p:cNvSpPr txBox="1"/>
          <p:nvPr/>
        </p:nvSpPr>
        <p:spPr>
          <a:xfrm>
            <a:off x="3687647" y="2933317"/>
            <a:ext cx="499915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T</a:t>
            </a:r>
            <a:r>
              <a:rPr b="1" i="0" lang="en-US" sz="54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hank</a:t>
            </a:r>
            <a:r>
              <a:rPr b="1" i="0" lang="en-US" sz="5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1" i="0" lang="en-US" sz="54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Y</a:t>
            </a:r>
            <a:r>
              <a:rPr b="1" i="0" lang="en-US" sz="54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ou</a:t>
            </a:r>
            <a:r>
              <a:rPr b="1" i="0" lang="en-US" sz="5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1" i="0" lang="en-US" sz="54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/>
          <p:nvPr/>
        </p:nvSpPr>
        <p:spPr>
          <a:xfrm>
            <a:off x="1075898" y="361662"/>
            <a:ext cx="643932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P</a:t>
            </a:r>
            <a:r>
              <a:rPr b="1" i="0" lang="en-US" sz="4000" u="none" cap="none" strike="noStrike">
                <a:solidFill>
                  <a:srgbClr val="D1D3D2"/>
                </a:solidFill>
                <a:latin typeface="Arial Black"/>
                <a:ea typeface="Arial Black"/>
                <a:cs typeface="Arial Black"/>
                <a:sym typeface="Arial Black"/>
              </a:rPr>
              <a:t>roject</a:t>
            </a:r>
            <a:r>
              <a:rPr b="1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 O</a:t>
            </a:r>
            <a:r>
              <a:rPr b="1" i="0" lang="en-US" sz="4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bjectives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"/>
          <p:cNvSpPr txBox="1"/>
          <p:nvPr/>
        </p:nvSpPr>
        <p:spPr>
          <a:xfrm>
            <a:off x="1075898" y="1601537"/>
            <a:ext cx="9258300" cy="4545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Construct a user-friendly website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Enhance customer experience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Ensure maintainability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Support scalability for future growth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Facilitate continuous improvement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air of sunglasses on a black surface&#10;&#10;AI-generated content may be incorrect." id="91" name="Google Shape;91;p3"/>
          <p:cNvPicPr preferRelativeResize="0"/>
          <p:nvPr/>
        </p:nvPicPr>
        <p:blipFill rotWithShape="1">
          <a:blip r:embed="rId3">
            <a:alphaModFix/>
          </a:blip>
          <a:srcRect b="21759" l="7748" r="7018" t="40304"/>
          <a:stretch/>
        </p:blipFill>
        <p:spPr>
          <a:xfrm>
            <a:off x="9781310" y="5070764"/>
            <a:ext cx="2410690" cy="1787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"/>
          <p:cNvSpPr txBox="1"/>
          <p:nvPr/>
        </p:nvSpPr>
        <p:spPr>
          <a:xfrm>
            <a:off x="1075898" y="361662"/>
            <a:ext cx="978260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W</a:t>
            </a:r>
            <a:r>
              <a:rPr b="1" i="0" lang="en-US" sz="4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hy</a:t>
            </a:r>
            <a:r>
              <a:rPr b="1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 E</a:t>
            </a:r>
            <a:r>
              <a:rPr b="1" i="0" lang="en-US" sz="4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yeglasses?</a:t>
            </a:r>
            <a:endParaRPr b="1" i="0" sz="4000" u="none" cap="none" strike="noStrike">
              <a:solidFill>
                <a:srgbClr val="D8D8D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A pair of sunglasses on a black surface&#10;&#10;AI-generated content may be incorrect." id="97" name="Google Shape;97;p4"/>
          <p:cNvPicPr preferRelativeResize="0"/>
          <p:nvPr/>
        </p:nvPicPr>
        <p:blipFill rotWithShape="1">
          <a:blip r:embed="rId3">
            <a:alphaModFix/>
          </a:blip>
          <a:srcRect b="24046" l="-3803" r="9068" t="20265"/>
          <a:stretch/>
        </p:blipFill>
        <p:spPr>
          <a:xfrm>
            <a:off x="9105691" y="3835902"/>
            <a:ext cx="3086309" cy="302209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"/>
          <p:cNvSpPr txBox="1"/>
          <p:nvPr/>
        </p:nvSpPr>
        <p:spPr>
          <a:xfrm>
            <a:off x="675538" y="1745987"/>
            <a:ext cx="9903562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b="0" i="0" lang="en-US" sz="2000" u="sng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Growing Market</a:t>
            </a:r>
            <a:r>
              <a:rPr b="0" i="0" lang="en-US" sz="2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: </a:t>
            </a:r>
            <a:r>
              <a:rPr b="0" i="0" lang="en-US" sz="2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Rising demand for eyewear fueled by online shopping trends.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b="0" i="0" lang="en-US" sz="2000" u="sng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Convenience</a:t>
            </a:r>
            <a:r>
              <a:rPr b="0" i="0" lang="en-US" sz="2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: </a:t>
            </a:r>
            <a:r>
              <a:rPr b="0" i="0" lang="en-US" sz="2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Consumers enjoy the ease of purchasing eyeglasses online.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b="0" i="0" lang="en-US" sz="2000" u="sng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Wide Selection</a:t>
            </a:r>
            <a:r>
              <a:rPr b="0" i="0" lang="en-US" sz="2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: </a:t>
            </a:r>
            <a:r>
              <a:rPr b="0" i="0" lang="en-US" sz="2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Online platforms offer a vast array of styles and brands to suit diverse preferences.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b="0" i="0" lang="en-US" sz="2000" u="sng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Price Competitiveness</a:t>
            </a:r>
            <a:r>
              <a:rPr b="0" i="0" lang="en-US" sz="2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: </a:t>
            </a:r>
            <a:r>
              <a:rPr b="0" i="0" lang="en-US" sz="2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Lower overhead allows online retailers to provide better prices and promotions.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b="0" i="0" lang="en-US" sz="2000" u="sng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Accessibility</a:t>
            </a:r>
            <a:r>
              <a:rPr b="0" i="0" lang="en-US" sz="2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: </a:t>
            </a:r>
            <a:r>
              <a:rPr b="0" i="0" lang="en-US" sz="2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Online shopping reaches individuals in remote areas with few optical stores.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/>
          <p:nvPr/>
        </p:nvSpPr>
        <p:spPr>
          <a:xfrm>
            <a:off x="529389" y="2117558"/>
            <a:ext cx="11069053" cy="33327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5"/>
          <p:cNvPicPr preferRelativeResize="0"/>
          <p:nvPr/>
        </p:nvPicPr>
        <p:blipFill rotWithShape="1">
          <a:blip r:embed="rId3">
            <a:alphaModFix/>
          </a:blip>
          <a:srcRect b="0" l="492" r="17598" t="24632"/>
          <a:stretch/>
        </p:blipFill>
        <p:spPr>
          <a:xfrm>
            <a:off x="721893" y="2471515"/>
            <a:ext cx="10565983" cy="259378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"/>
          <p:cNvSpPr txBox="1"/>
          <p:nvPr/>
        </p:nvSpPr>
        <p:spPr>
          <a:xfrm>
            <a:off x="1075898" y="361662"/>
            <a:ext cx="1074202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F</a:t>
            </a:r>
            <a:r>
              <a:rPr b="0" i="0" lang="en-US" sz="4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unctional</a:t>
            </a:r>
            <a:r>
              <a:rPr b="0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 R</a:t>
            </a:r>
            <a:r>
              <a:rPr b="0" i="0" lang="en-US" sz="4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equirements</a:t>
            </a:r>
            <a:endParaRPr b="0" i="0" sz="1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"/>
          <p:cNvSpPr txBox="1"/>
          <p:nvPr/>
        </p:nvSpPr>
        <p:spPr>
          <a:xfrm>
            <a:off x="1075898" y="361662"/>
            <a:ext cx="549115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P</a:t>
            </a:r>
            <a:r>
              <a:rPr b="0" i="0" lang="en-US" sz="4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roject </a:t>
            </a:r>
            <a:r>
              <a:rPr b="0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T</a:t>
            </a:r>
            <a:r>
              <a:rPr b="0" i="0" lang="en-US" sz="4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imeline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his may contain: an airplane is flying in the dark sky" id="111" name="Google Shape;111;p6"/>
          <p:cNvPicPr preferRelativeResize="0"/>
          <p:nvPr/>
        </p:nvPicPr>
        <p:blipFill rotWithShape="1">
          <a:blip r:embed="rId3">
            <a:alphaModFix/>
          </a:blip>
          <a:srcRect b="0" l="0" r="2972" t="0"/>
          <a:stretch/>
        </p:blipFill>
        <p:spPr>
          <a:xfrm rot="-5400000">
            <a:off x="3569289" y="-1321390"/>
            <a:ext cx="4944102" cy="1109207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2352"/>
              </a:srgbClr>
            </a:outerShdw>
          </a:effectLst>
        </p:spPr>
      </p:pic>
      <p:sp>
        <p:nvSpPr>
          <p:cNvPr id="112" name="Google Shape;112;p6"/>
          <p:cNvSpPr/>
          <p:nvPr/>
        </p:nvSpPr>
        <p:spPr>
          <a:xfrm>
            <a:off x="681971" y="5309487"/>
            <a:ext cx="2254143" cy="289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Planning and Research</a:t>
            </a:r>
            <a:endParaRPr b="1" i="0" sz="18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2862289" y="2180225"/>
            <a:ext cx="668453" cy="289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Design</a:t>
            </a:r>
            <a:endParaRPr b="1" i="0" sz="18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5570471" y="2169290"/>
            <a:ext cx="926113" cy="289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Testing</a:t>
            </a:r>
            <a:endParaRPr b="1" i="0" sz="18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7513696" y="2191948"/>
            <a:ext cx="2482538" cy="289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Marketing and Promotion</a:t>
            </a:r>
            <a:endParaRPr b="1" i="0" sz="18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3942614" y="5297764"/>
            <a:ext cx="1279581" cy="289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Development</a:t>
            </a:r>
            <a:endParaRPr b="1" i="0" sz="18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6781707" y="5273250"/>
            <a:ext cx="1165512" cy="289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Deployment</a:t>
            </a:r>
            <a:endParaRPr b="1" i="0" sz="18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9153386" y="5262595"/>
            <a:ext cx="1978106" cy="289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Ongoing Monitoring </a:t>
            </a:r>
            <a:endParaRPr b="1" i="0" sz="18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9" name="Google Shape;119;p6"/>
          <p:cNvSpPr txBox="1"/>
          <p:nvPr/>
        </p:nvSpPr>
        <p:spPr>
          <a:xfrm>
            <a:off x="672279" y="5524931"/>
            <a:ext cx="2283892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(March 1 - March 14)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6"/>
          <p:cNvSpPr txBox="1"/>
          <p:nvPr/>
        </p:nvSpPr>
        <p:spPr>
          <a:xfrm>
            <a:off x="3248968" y="5541707"/>
            <a:ext cx="2700337" cy="299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(March 29 - April 13)</a:t>
            </a:r>
            <a:endParaRPr b="1" i="0" sz="11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1" name="Google Shape;121;p6"/>
          <p:cNvSpPr txBox="1"/>
          <p:nvPr/>
        </p:nvSpPr>
        <p:spPr>
          <a:xfrm>
            <a:off x="6327784" y="5518407"/>
            <a:ext cx="2136278" cy="299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(April 16)</a:t>
            </a:r>
            <a:endParaRPr b="1" i="0" sz="10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2" name="Google Shape;122;p6"/>
          <p:cNvSpPr txBox="1"/>
          <p:nvPr/>
        </p:nvSpPr>
        <p:spPr>
          <a:xfrm>
            <a:off x="9157819" y="5525738"/>
            <a:ext cx="1961803" cy="299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(April 17 - Ongoing)</a:t>
            </a:r>
            <a:endParaRPr b="1" i="0" sz="10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3" name="Google Shape;123;p6"/>
          <p:cNvSpPr txBox="1"/>
          <p:nvPr/>
        </p:nvSpPr>
        <p:spPr>
          <a:xfrm>
            <a:off x="1969382" y="2406859"/>
            <a:ext cx="2535726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(March 15 - March 28)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4750900" y="2403679"/>
            <a:ext cx="2645023" cy="299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(April 14 - April 15)</a:t>
            </a:r>
            <a:endParaRPr b="1" i="0" sz="10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5" name="Google Shape;125;p6"/>
          <p:cNvSpPr txBox="1"/>
          <p:nvPr/>
        </p:nvSpPr>
        <p:spPr>
          <a:xfrm>
            <a:off x="7781091" y="2457390"/>
            <a:ext cx="1947747" cy="299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(April 17 - June 24)</a:t>
            </a:r>
            <a:endParaRPr b="1" i="0" sz="10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26" name="Google Shape;12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0290" y="2810351"/>
            <a:ext cx="10181202" cy="2420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"/>
          <p:cNvSpPr txBox="1"/>
          <p:nvPr/>
        </p:nvSpPr>
        <p:spPr>
          <a:xfrm>
            <a:off x="1075898" y="361662"/>
            <a:ext cx="742500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P</a:t>
            </a:r>
            <a:r>
              <a:rPr b="0" i="0" lang="en-US" sz="4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roject</a:t>
            </a:r>
            <a:r>
              <a:rPr b="0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 W</a:t>
            </a:r>
            <a:r>
              <a:rPr b="0" i="0" lang="en-US" sz="4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orkflow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7"/>
          <p:cNvSpPr/>
          <p:nvPr/>
        </p:nvSpPr>
        <p:spPr>
          <a:xfrm>
            <a:off x="882858" y="1765490"/>
            <a:ext cx="10464800" cy="483616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phone&#10;&#10;AI-generated content may be incorrect." id="133" name="Google Shape;13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881" y="1951299"/>
            <a:ext cx="10010033" cy="4651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/>
          <p:nvPr/>
        </p:nvSpPr>
        <p:spPr>
          <a:xfrm>
            <a:off x="1075898" y="361662"/>
            <a:ext cx="767757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S</a:t>
            </a:r>
            <a:r>
              <a:rPr b="0" i="0" lang="en-US" sz="4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ystem</a:t>
            </a:r>
            <a:r>
              <a:rPr b="0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 A</a:t>
            </a:r>
            <a:r>
              <a:rPr b="0" i="0" lang="en-US" sz="4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rchitecture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8"/>
          <p:cNvSpPr/>
          <p:nvPr/>
        </p:nvSpPr>
        <p:spPr>
          <a:xfrm>
            <a:off x="333129" y="1765490"/>
            <a:ext cx="11589346" cy="483616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ack background with white and orange lines&#10;&#10;AI-generated content may be incorrect." id="140" name="Google Shape;14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728" y="2402863"/>
            <a:ext cx="11320199" cy="3492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 txBox="1"/>
          <p:nvPr/>
        </p:nvSpPr>
        <p:spPr>
          <a:xfrm>
            <a:off x="1075898" y="361662"/>
            <a:ext cx="443552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S</a:t>
            </a:r>
            <a:r>
              <a:rPr b="0" i="0" lang="en-US" sz="4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ite</a:t>
            </a:r>
            <a:r>
              <a:rPr b="0" i="0" lang="en-US" sz="40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 M</a:t>
            </a:r>
            <a:r>
              <a:rPr b="0" i="0" lang="en-US" sz="40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9"/>
          <p:cNvSpPr/>
          <p:nvPr/>
        </p:nvSpPr>
        <p:spPr>
          <a:xfrm>
            <a:off x="397565" y="1925783"/>
            <a:ext cx="5727030" cy="4021186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9"/>
          <p:cNvSpPr/>
          <p:nvPr/>
        </p:nvSpPr>
        <p:spPr>
          <a:xfrm>
            <a:off x="397565" y="1925783"/>
            <a:ext cx="5727030" cy="4021186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9"/>
          <p:cNvSpPr/>
          <p:nvPr/>
        </p:nvSpPr>
        <p:spPr>
          <a:xfrm>
            <a:off x="6172199" y="1925783"/>
            <a:ext cx="5667733" cy="40211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9"/>
          <p:cNvPicPr preferRelativeResize="0"/>
          <p:nvPr/>
        </p:nvPicPr>
        <p:blipFill rotWithShape="1">
          <a:blip r:embed="rId3">
            <a:alphaModFix/>
          </a:blip>
          <a:srcRect b="0" l="0" r="1135" t="0"/>
          <a:stretch/>
        </p:blipFill>
        <p:spPr>
          <a:xfrm>
            <a:off x="658298" y="2436942"/>
            <a:ext cx="5270722" cy="2998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7496" y="2064741"/>
            <a:ext cx="5377138" cy="3743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Daryl</dc:creator>
</cp:coreProperties>
</file>